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69" r:id="rId4"/>
    <p:sldId id="270" r:id="rId5"/>
    <p:sldId id="271" r:id="rId6"/>
    <p:sldId id="266" r:id="rId7"/>
    <p:sldId id="272" r:id="rId8"/>
    <p:sldId id="273" r:id="rId9"/>
    <p:sldId id="274" r:id="rId10"/>
    <p:sldId id="264" r:id="rId11"/>
    <p:sldId id="265" r:id="rId12"/>
    <p:sldId id="262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25F8-8560-4F9B-ADB4-1990ACFF7AFB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F502-7FAF-44AB-B323-2D6AE6B9B2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0482-0D6F-4136-98D2-B8BD138EA40C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A2D9-4F06-4B77-963A-1C30F6EEF5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BD45-F2F4-447D-AF89-4B8978831BB2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1D92-1BA6-4290-A86E-F0F80BC047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46B2-8679-4943-8314-267F9C5073BA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A540-4433-484C-8B7C-6E86B11740B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D9FE-20CB-4A2F-A6C2-C12DBF94BDA0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317C-FFCF-4DA5-9AD6-2B6C4CD9DE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7524-6C3A-4B56-8A5C-463F245574F0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F399-4CF9-4DA5-9072-D9AE47A80B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FE02-6A77-463B-BBAF-34BB579AAE01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52EE-4CD3-4B02-B176-98C0E0A60E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871D-DCB6-412F-BBC9-DDF54B89A73A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98B1B-E4F9-4999-A12D-D17D64F74F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CB80-F99A-489D-BDC4-A3D6B5F70DD5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9B87-3201-4B66-99D2-9102720BD4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EE8A-44EE-4D9C-BB1C-2898F7AD2448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1468-1FDD-417E-B7BA-DCF4C041BB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6CDF-0AE1-4EA5-AED3-3441386CCC17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6CFB-F25F-4DB6-83F6-E28E7651D2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98C80A-D9F1-402C-A36D-410A3D1878CA}" type="datetimeFigureOut">
              <a:rPr lang="it-IT"/>
              <a:pPr>
                <a:defRPr/>
              </a:pPr>
              <a:t>02/07/2014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4EE0B7-34E8-46BB-846D-4935991D52A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Гидромодуль</a:t>
            </a:r>
            <a:endParaRPr lang="it-IT" dirty="0" smtClean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chemeClr val="tx1"/>
                </a:solidFill>
              </a:rPr>
              <a:t>WST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Технические данные установки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15362" name="CasellaDiTesto 5"/>
          <p:cNvSpPr txBox="1">
            <a:spLocks noChangeArrowheads="1"/>
          </p:cNvSpPr>
          <p:nvPr/>
        </p:nvSpPr>
        <p:spPr bwMode="auto">
          <a:xfrm>
            <a:off x="250825" y="5301208"/>
            <a:ext cx="84978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Calibri" pitchFamily="34" charset="0"/>
              </a:rPr>
              <a:t>Номинальные условия</a:t>
            </a:r>
          </a:p>
          <a:p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Испаритель: температура воды 12/7 ° C - 0% гликоля</a:t>
            </a:r>
          </a:p>
          <a:p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Конденсатор: температура воды 38/43 ° C - 35% гликоля</a:t>
            </a:r>
          </a:p>
          <a:p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NXW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</a:rPr>
              <a:t>компрессор: ВКЛ</a:t>
            </a:r>
            <a:endParaRPr lang="ru-RU" sz="1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Температура наружного воздуха: 30 ° C</a:t>
            </a:r>
            <a:endParaRPr lang="it-IT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56633"/>
              </p:ext>
            </p:extLst>
          </p:nvPr>
        </p:nvGraphicFramePr>
        <p:xfrm>
          <a:off x="250825" y="908050"/>
          <a:ext cx="878497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55"/>
                <a:gridCol w="1069139"/>
                <a:gridCol w="1254997"/>
                <a:gridCol w="1254997"/>
                <a:gridCol w="1254997"/>
                <a:gridCol w="1254997"/>
                <a:gridCol w="1254997"/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</a:t>
                      </a:r>
                      <a:r>
                        <a:rPr lang="it-IT" sz="1200" baseline="0" dirty="0" smtClean="0"/>
                        <a:t>0500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01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WTR824EC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</a:t>
                      </a:r>
                      <a:r>
                        <a:rPr lang="it-IT" sz="1200" baseline="0" dirty="0" smtClean="0"/>
                        <a:t>0550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01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WTR824EC</a:t>
                      </a:r>
                      <a:endParaRPr lang="it-I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</a:t>
                      </a:r>
                      <a:r>
                        <a:rPr lang="it-IT" sz="1200" baseline="0" dirty="0" smtClean="0"/>
                        <a:t>0600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02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WTR834EC</a:t>
                      </a:r>
                      <a:endParaRPr lang="it-I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</a:t>
                      </a:r>
                      <a:r>
                        <a:rPr lang="it-IT" sz="1200" baseline="0" dirty="0" smtClean="0"/>
                        <a:t>0650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02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WTR834EC</a:t>
                      </a:r>
                      <a:endParaRPr lang="it-I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</a:t>
                      </a:r>
                      <a:r>
                        <a:rPr lang="it-IT" sz="1200" baseline="0" dirty="0" smtClean="0"/>
                        <a:t>0700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03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WTR844EC</a:t>
                      </a:r>
                      <a:endParaRPr lang="it-I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</a:t>
                      </a:r>
                      <a:r>
                        <a:rPr lang="it-IT" sz="1200" baseline="0" dirty="0" smtClean="0"/>
                        <a:t>0750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03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WTR844EC</a:t>
                      </a:r>
                      <a:endParaRPr lang="it-IT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Холодопроизводительность</a:t>
                      </a:r>
                      <a:r>
                        <a:rPr lang="it-IT" sz="1200" b="1" baseline="0" dirty="0" smtClean="0"/>
                        <a:t>(kW</a:t>
                      </a:r>
                      <a:r>
                        <a:rPr lang="it-IT" sz="1200" b="1" baseline="0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102.5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110.8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136.4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152.9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173.0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204.1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NXW </a:t>
                      </a:r>
                      <a:r>
                        <a:rPr lang="ru-RU" sz="1200" b="1" dirty="0" smtClean="0"/>
                        <a:t>входная мощность </a:t>
                      </a:r>
                      <a:r>
                        <a:rPr lang="it-IT" sz="1200" b="1" baseline="0" dirty="0" smtClean="0"/>
                        <a:t>(</a:t>
                      </a:r>
                      <a:r>
                        <a:rPr lang="it-IT" sz="1200" b="1" baseline="0" dirty="0" smtClean="0"/>
                        <a:t>kW)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25.9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27.9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34.4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38.4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43.5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50.8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WST </a:t>
                      </a:r>
                      <a:r>
                        <a:rPr lang="ru-RU" sz="1200" b="1" dirty="0" smtClean="0"/>
                        <a:t>входная мощность </a:t>
                      </a:r>
                      <a:r>
                        <a:rPr lang="it-IT" sz="1200" b="1" dirty="0" smtClean="0"/>
                        <a:t>(</a:t>
                      </a:r>
                      <a:r>
                        <a:rPr lang="it-IT" sz="1200" b="1" dirty="0" smtClean="0"/>
                        <a:t>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8.2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12.2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WTR </a:t>
                      </a:r>
                      <a:r>
                        <a:rPr lang="ru-RU" sz="1200" b="1" dirty="0" smtClean="0"/>
                        <a:t>входная мощность </a:t>
                      </a:r>
                      <a:r>
                        <a:rPr lang="it-IT" sz="1200" b="1" dirty="0" smtClean="0"/>
                        <a:t>(</a:t>
                      </a:r>
                      <a:r>
                        <a:rPr lang="it-IT" sz="1200" b="1" dirty="0" smtClean="0"/>
                        <a:t>kW)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7.1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7.1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Общая входная мощность системы</a:t>
                      </a:r>
                      <a:r>
                        <a:rPr lang="it-IT" sz="1200" b="1" baseline="0" dirty="0" smtClean="0"/>
                        <a:t>(kW</a:t>
                      </a:r>
                      <a:r>
                        <a:rPr lang="it-IT" sz="1200" b="1" baseline="0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34.7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36.8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47.6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51.9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60.5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70.1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Допустимые</a:t>
                      </a:r>
                      <a:r>
                        <a:rPr lang="ru-RU" sz="1200" b="1" baseline="0" dirty="0" smtClean="0"/>
                        <a:t> пределы системы</a:t>
                      </a:r>
                      <a:r>
                        <a:rPr lang="it-IT" sz="1200" b="1" baseline="0" dirty="0" smtClean="0"/>
                        <a:t> (</a:t>
                      </a:r>
                      <a:r>
                        <a:rPr lang="it-IT" sz="1200" b="1" baseline="0" dirty="0" smtClean="0"/>
                        <a:t>kPa)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179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173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206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186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213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191</a:t>
                      </a:r>
                      <a:endParaRPr lang="it-IT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Допустимые пределы </a:t>
                      </a:r>
                      <a:r>
                        <a:rPr lang="ru-RU" sz="1200" b="1" dirty="0" err="1" smtClean="0"/>
                        <a:t>Драйкуллера</a:t>
                      </a:r>
                      <a:r>
                        <a:rPr lang="it-IT" sz="1200" b="1" baseline="0" dirty="0" smtClean="0"/>
                        <a:t>(kPa</a:t>
                      </a:r>
                      <a:r>
                        <a:rPr lang="it-IT" sz="1200" b="1" baseline="0" dirty="0" smtClean="0"/>
                        <a:t>)</a:t>
                      </a:r>
                      <a:endParaRPr lang="it-IT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158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134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158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114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157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169</a:t>
                      </a:r>
                      <a:endParaRPr lang="it-IT" sz="12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Технические данные установки</a:t>
            </a:r>
            <a:endParaRPr lang="it-IT" dirty="0" smtClean="0"/>
          </a:p>
        </p:txBody>
      </p:sp>
      <p:sp>
        <p:nvSpPr>
          <p:cNvPr id="16386" name="CasellaDiTesto 5"/>
          <p:cNvSpPr txBox="1">
            <a:spLocks noChangeArrowheads="1"/>
          </p:cNvSpPr>
          <p:nvPr/>
        </p:nvSpPr>
        <p:spPr bwMode="auto">
          <a:xfrm>
            <a:off x="250825" y="5445224"/>
            <a:ext cx="57610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</a:rPr>
              <a:t>Номинальные </a:t>
            </a:r>
            <a:r>
              <a:rPr lang="ru-RU" sz="1600" b="1" dirty="0">
                <a:solidFill>
                  <a:schemeClr val="tx2"/>
                </a:solidFill>
                <a:latin typeface="Calibri" pitchFamily="34" charset="0"/>
              </a:rPr>
              <a:t>условия</a:t>
            </a:r>
          </a:p>
          <a:p>
            <a:r>
              <a:rPr lang="ru-RU" sz="1600" dirty="0">
                <a:solidFill>
                  <a:schemeClr val="tx2"/>
                </a:solidFill>
                <a:latin typeface="Calibri" pitchFamily="34" charset="0"/>
              </a:rPr>
              <a:t>Испаритель: температура воды 12/7 ° C - 0% гликоля</a:t>
            </a:r>
          </a:p>
          <a:p>
            <a:r>
              <a:rPr lang="ru-RU" sz="1600" dirty="0">
                <a:solidFill>
                  <a:schemeClr val="tx2"/>
                </a:solidFill>
                <a:latin typeface="Calibri" pitchFamily="34" charset="0"/>
              </a:rPr>
              <a:t>Конденсатор: температура воды 38/43 ° C - 35% гликоля</a:t>
            </a:r>
          </a:p>
          <a:p>
            <a:r>
              <a:rPr lang="ru-RU" sz="1600" dirty="0">
                <a:solidFill>
                  <a:schemeClr val="tx2"/>
                </a:solidFill>
                <a:latin typeface="Calibri" pitchFamily="34" charset="0"/>
              </a:rPr>
              <a:t>NXW компрессор: ВКЛ</a:t>
            </a:r>
          </a:p>
          <a:p>
            <a:r>
              <a:rPr lang="ru-RU" sz="1600" dirty="0">
                <a:solidFill>
                  <a:schemeClr val="tx2"/>
                </a:solidFill>
                <a:latin typeface="Calibri" pitchFamily="34" charset="0"/>
              </a:rPr>
              <a:t>Температура наружного воздуха: 30 ° C</a:t>
            </a:r>
            <a:endParaRPr lang="it-IT" sz="1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it-IT" sz="1600" dirty="0">
              <a:latin typeface="Calibri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6190"/>
              </p:ext>
            </p:extLst>
          </p:nvPr>
        </p:nvGraphicFramePr>
        <p:xfrm>
          <a:off x="683569" y="836712"/>
          <a:ext cx="76739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1"/>
                <a:gridCol w="1141839"/>
                <a:gridCol w="1254997"/>
                <a:gridCol w="1254997"/>
                <a:gridCol w="1254997"/>
                <a:gridCol w="1254997"/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</a:t>
                      </a:r>
                      <a:r>
                        <a:rPr lang="it-IT" sz="1200" baseline="0" dirty="0" smtClean="0"/>
                        <a:t>0800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04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WTR854EC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</a:t>
                      </a:r>
                      <a:r>
                        <a:rPr lang="it-IT" sz="1200" baseline="0" dirty="0" smtClean="0"/>
                        <a:t>0900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04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WTR854EC</a:t>
                      </a:r>
                      <a:endParaRPr lang="it-I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NXW10</a:t>
                      </a:r>
                      <a:r>
                        <a:rPr lang="it-IT" sz="1200" baseline="0" dirty="0" smtClean="0"/>
                        <a:t>00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05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WTR864EC</a:t>
                      </a:r>
                      <a:endParaRPr lang="it-I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NXW12</a:t>
                      </a:r>
                      <a:r>
                        <a:rPr lang="it-IT" sz="1200" baseline="0" dirty="0" smtClean="0"/>
                        <a:t>50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05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WTR864EC</a:t>
                      </a:r>
                      <a:endParaRPr lang="it-I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NXW14</a:t>
                      </a:r>
                      <a:r>
                        <a:rPr lang="it-IT" sz="1200" baseline="0" dirty="0" smtClean="0"/>
                        <a:t>00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WST 06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WTR874EC</a:t>
                      </a:r>
                      <a:endParaRPr lang="it-IT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Холодопроизводительность</a:t>
                      </a:r>
                      <a:r>
                        <a:rPr lang="it-IT" sz="1200" b="1" baseline="0" dirty="0" smtClean="0"/>
                        <a:t>(kW</a:t>
                      </a:r>
                      <a:r>
                        <a:rPr lang="it-IT" sz="1200" b="1" baseline="0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236.2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267.3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298.4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324.9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352.4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NXW </a:t>
                      </a:r>
                      <a:r>
                        <a:rPr lang="ru-RU" sz="1200" b="1" dirty="0" smtClean="0"/>
                        <a:t>входная мощность </a:t>
                      </a:r>
                      <a:r>
                        <a:rPr lang="it-IT" sz="1200" b="1" baseline="0" dirty="0" smtClean="0"/>
                        <a:t>(kW</a:t>
                      </a:r>
                      <a:r>
                        <a:rPr lang="it-IT" sz="1200" b="1" baseline="0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58.8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67.4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75.2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81.9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88.7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WST </a:t>
                      </a:r>
                      <a:r>
                        <a:rPr lang="it-IT" sz="1200" b="1" dirty="0" smtClean="0"/>
                        <a:t> </a:t>
                      </a:r>
                      <a:r>
                        <a:rPr lang="ru-RU" sz="1200" b="1" dirty="0" smtClean="0"/>
                        <a:t>входная мощность </a:t>
                      </a:r>
                      <a:r>
                        <a:rPr lang="it-IT" sz="1200" b="1" dirty="0" smtClean="0"/>
                        <a:t>(</a:t>
                      </a:r>
                      <a:r>
                        <a:rPr lang="it-IT" sz="1200" b="1" dirty="0" smtClean="0"/>
                        <a:t>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14.8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22.3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22.6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22.8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WTR </a:t>
                      </a:r>
                      <a:r>
                        <a:rPr lang="it-IT" sz="1200" b="1" dirty="0" smtClean="0"/>
                        <a:t> </a:t>
                      </a:r>
                      <a:r>
                        <a:rPr lang="ru-RU" sz="1200" b="1" dirty="0" smtClean="0"/>
                        <a:t>входная мощность </a:t>
                      </a:r>
                      <a:r>
                        <a:rPr lang="it-IT" sz="1200" b="1" dirty="0" smtClean="0"/>
                        <a:t>(</a:t>
                      </a:r>
                      <a:r>
                        <a:rPr lang="it-IT" sz="1200" b="1" dirty="0" smtClean="0"/>
                        <a:t>kW)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8.9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10.7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10.7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12.6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Общая входная мощность системы</a:t>
                      </a:r>
                      <a:r>
                        <a:rPr lang="it-IT" sz="1200" b="1" baseline="0" dirty="0" smtClean="0"/>
                        <a:t>(kW</a:t>
                      </a:r>
                      <a:r>
                        <a:rPr lang="it-IT" sz="1200" b="1" baseline="0" dirty="0" smtClean="0"/>
                        <a:t>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80.6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91.1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108.2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115.2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124.1</a:t>
                      </a:r>
                      <a:endParaRPr lang="it-IT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Допустимые</a:t>
                      </a:r>
                      <a:r>
                        <a:rPr lang="ru-RU" sz="1200" b="1" baseline="0" dirty="0" smtClean="0"/>
                        <a:t> пределы системы</a:t>
                      </a:r>
                      <a:r>
                        <a:rPr lang="it-IT" sz="1200" b="1" baseline="0" dirty="0" smtClean="0"/>
                        <a:t> </a:t>
                      </a:r>
                      <a:r>
                        <a:rPr lang="it-IT" sz="1200" b="1" baseline="0" dirty="0" smtClean="0"/>
                        <a:t>(kPa)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194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172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226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208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173</a:t>
                      </a:r>
                      <a:endParaRPr lang="it-IT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Допустимые пределы </a:t>
                      </a:r>
                      <a:r>
                        <a:rPr lang="ru-RU" sz="1200" b="1" dirty="0" err="1" smtClean="0"/>
                        <a:t>Драйкуллера</a:t>
                      </a:r>
                      <a:r>
                        <a:rPr lang="it-IT" sz="1200" b="1" baseline="0" dirty="0" smtClean="0"/>
                        <a:t>(kPa</a:t>
                      </a:r>
                      <a:r>
                        <a:rPr lang="it-IT" sz="1200" b="1" baseline="0" dirty="0" smtClean="0"/>
                        <a:t>)</a:t>
                      </a:r>
                      <a:endParaRPr lang="it-IT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155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143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207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158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99</a:t>
                      </a:r>
                      <a:endParaRPr lang="it-IT" sz="12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461231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Конфигурация </a:t>
            </a:r>
            <a:r>
              <a:rPr lang="ru-RU" dirty="0">
                <a:solidFill>
                  <a:schemeClr val="tx2"/>
                </a:solidFill>
              </a:rPr>
              <a:t>Гидромодуля</a:t>
            </a:r>
            <a:endParaRPr lang="it-IT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10858"/>
              </p:ext>
            </p:extLst>
          </p:nvPr>
        </p:nvGraphicFramePr>
        <p:xfrm>
          <a:off x="539750" y="1412776"/>
          <a:ext cx="8064898" cy="720080"/>
        </p:xfrm>
        <a:graphic>
          <a:graphicData uri="http://schemas.openxmlformats.org/drawingml/2006/table">
            <a:tbl>
              <a:tblPr/>
              <a:tblGrid>
                <a:gridCol w="586316"/>
                <a:gridCol w="1069870"/>
                <a:gridCol w="576064"/>
                <a:gridCol w="662685"/>
                <a:gridCol w="586316"/>
                <a:gridCol w="586316"/>
                <a:gridCol w="586316"/>
                <a:gridCol w="586316"/>
                <a:gridCol w="586316"/>
                <a:gridCol w="757325"/>
                <a:gridCol w="688970"/>
                <a:gridCol w="792088"/>
              </a:tblGrid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Код</a:t>
                      </a:r>
                      <a:endParaRPr lang="it-IT" sz="10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Размер</a:t>
                      </a:r>
                      <a:endParaRPr lang="it-IT" sz="10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Напор воды</a:t>
                      </a:r>
                      <a:endParaRPr lang="it-IT" sz="10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Насосы системы</a:t>
                      </a:r>
                      <a:endParaRPr lang="it-IT" sz="10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Насосы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2"/>
                          </a:solidFill>
                          <a:latin typeface="Arial"/>
                        </a:rPr>
                        <a:t> со стороны </a:t>
                      </a:r>
                      <a:r>
                        <a:rPr lang="ru-RU" sz="1000" b="1" i="0" u="none" strike="noStrike" baseline="0" dirty="0" err="1" smtClean="0">
                          <a:solidFill>
                            <a:schemeClr val="tx2"/>
                          </a:solidFill>
                          <a:latin typeface="Arial"/>
                        </a:rPr>
                        <a:t>Драйкуллера</a:t>
                      </a:r>
                      <a:endParaRPr lang="it-IT" sz="10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Запасной</a:t>
                      </a:r>
                      <a:endParaRPr lang="it-IT" sz="10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640910" cy="415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uppo 4"/>
          <p:cNvGrpSpPr>
            <a:grpSpLocks/>
          </p:cNvGrpSpPr>
          <p:nvPr/>
        </p:nvGrpSpPr>
        <p:grpSpPr bwMode="auto">
          <a:xfrm>
            <a:off x="1258888" y="498475"/>
            <a:ext cx="6553200" cy="5883275"/>
            <a:chOff x="1619672" y="714375"/>
            <a:chExt cx="5728866" cy="5429250"/>
          </a:xfrm>
        </p:grpSpPr>
        <p:pic>
          <p:nvPicPr>
            <p:cNvPr id="19458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5463" y="714375"/>
              <a:ext cx="5553075" cy="542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59" name="CasellaDiTesto 3"/>
            <p:cNvSpPr txBox="1">
              <a:spLocks noChangeArrowheads="1"/>
            </p:cNvSpPr>
            <p:nvPr/>
          </p:nvSpPr>
          <p:spPr bwMode="auto">
            <a:xfrm>
              <a:off x="1619672" y="5733256"/>
              <a:ext cx="280831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0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Системная сторона трубопровода</a:t>
            </a:r>
            <a:endParaRPr lang="it-IT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204913"/>
            <a:ext cx="5335588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llout 1 6"/>
          <p:cNvSpPr/>
          <p:nvPr/>
        </p:nvSpPr>
        <p:spPr>
          <a:xfrm>
            <a:off x="6588125" y="2349500"/>
            <a:ext cx="1944688" cy="1008063"/>
          </a:xfrm>
          <a:prstGeom prst="borderCallout1">
            <a:avLst>
              <a:gd name="adj1" fmla="val 18750"/>
              <a:gd name="adj2" fmla="val -8333"/>
              <a:gd name="adj3" fmla="val 123838"/>
              <a:gd name="adj4" fmla="val -79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Теплообменник свободного охлаждения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Драйкуллер</a:t>
            </a:r>
            <a:r>
              <a:rPr lang="ru-RU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сторона </a:t>
            </a: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трубопровода</a:t>
            </a:r>
            <a:endParaRPr lang="it-IT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1506" name="Gruppo 8"/>
          <p:cNvGrpSpPr>
            <a:grpSpLocks/>
          </p:cNvGrpSpPr>
          <p:nvPr/>
        </p:nvGrpSpPr>
        <p:grpSpPr bwMode="auto">
          <a:xfrm>
            <a:off x="1835150" y="1196975"/>
            <a:ext cx="4897438" cy="5514975"/>
            <a:chOff x="899592" y="1196752"/>
            <a:chExt cx="4896544" cy="5515680"/>
          </a:xfrm>
        </p:grpSpPr>
        <p:pic>
          <p:nvPicPr>
            <p:cNvPr id="215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9592" y="1196752"/>
              <a:ext cx="4763244" cy="551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>
            <a:xfrm>
              <a:off x="5219978" y="1773089"/>
              <a:ext cx="576158" cy="1727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7" name="Callout 1 6"/>
          <p:cNvSpPr/>
          <p:nvPr/>
        </p:nvSpPr>
        <p:spPr>
          <a:xfrm>
            <a:off x="6011863" y="1341438"/>
            <a:ext cx="1944687" cy="1151458"/>
          </a:xfrm>
          <a:prstGeom prst="borderCallout1">
            <a:avLst>
              <a:gd name="adj1" fmla="val 18750"/>
              <a:gd name="adj2" fmla="val -8333"/>
              <a:gd name="adj3" fmla="val 123838"/>
              <a:gd name="adj4" fmla="val -79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3хходовой клапан плавного регулирования для </a:t>
            </a:r>
            <a:r>
              <a:rPr lang="ru-RU" dirty="0" err="1"/>
              <a:t>драйкуллера</a:t>
            </a:r>
            <a:endParaRPr lang="it-IT" dirty="0"/>
          </a:p>
        </p:txBody>
      </p:sp>
      <p:sp>
        <p:nvSpPr>
          <p:cNvPr id="10" name="Callout 1 9"/>
          <p:cNvSpPr/>
          <p:nvPr/>
        </p:nvSpPr>
        <p:spPr>
          <a:xfrm>
            <a:off x="250825" y="3933825"/>
            <a:ext cx="1944688" cy="1655415"/>
          </a:xfrm>
          <a:prstGeom prst="borderCallout1">
            <a:avLst>
              <a:gd name="adj1" fmla="val 23474"/>
              <a:gd name="adj2" fmla="val 104347"/>
              <a:gd name="adj3" fmla="val -93475"/>
              <a:gd name="adj4" fmla="val 127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Платяной клапан для включения\ выключения режима свободного охлаждения</a:t>
            </a: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2339975" y="3429000"/>
            <a:ext cx="792163" cy="720725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Callout 1 12"/>
          <p:cNvSpPr/>
          <p:nvPr/>
        </p:nvSpPr>
        <p:spPr>
          <a:xfrm>
            <a:off x="6443663" y="2924175"/>
            <a:ext cx="1944687" cy="1009650"/>
          </a:xfrm>
          <a:prstGeom prst="borderCallout1">
            <a:avLst>
              <a:gd name="adj1" fmla="val 18750"/>
              <a:gd name="adj2" fmla="val -8333"/>
              <a:gd name="adj3" fmla="val 94548"/>
              <a:gd name="adj4" fmla="val -106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Теплообменник свободного охлаждения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44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TextBox 1"/>
          <p:cNvSpPr txBox="1"/>
          <p:nvPr/>
        </p:nvSpPr>
        <p:spPr>
          <a:xfrm>
            <a:off x="323528" y="1749086"/>
            <a:ext cx="172599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о</a:t>
            </a:r>
            <a:r>
              <a:rPr lang="ru-RU" sz="1200" dirty="0" smtClean="0">
                <a:solidFill>
                  <a:schemeClr val="tx2"/>
                </a:solidFill>
              </a:rPr>
              <a:t>т конденсатора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</a:rPr>
              <a:t>чиллера</a:t>
            </a:r>
            <a:endParaRPr lang="ru-RU" sz="1200" dirty="0">
              <a:solidFill>
                <a:schemeClr val="tx2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531699" y="2458072"/>
            <a:ext cx="130965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к</a:t>
            </a:r>
            <a:r>
              <a:rPr lang="ru-RU" sz="1200" dirty="0" smtClean="0">
                <a:solidFill>
                  <a:schemeClr val="tx2"/>
                </a:solidFill>
              </a:rPr>
              <a:t> конденсатору </a:t>
            </a:r>
          </a:p>
          <a:p>
            <a:pPr algn="ctr"/>
            <a:r>
              <a:rPr lang="ru-RU" sz="1200" dirty="0" err="1" smtClean="0">
                <a:solidFill>
                  <a:schemeClr val="tx2"/>
                </a:solidFill>
              </a:rPr>
              <a:t>чиллера</a:t>
            </a:r>
            <a:endParaRPr lang="ru-RU" sz="1200" dirty="0">
              <a:solidFill>
                <a:schemeClr val="tx2"/>
              </a:solidFill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3419872" y="882320"/>
            <a:ext cx="1258313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к испарителю </a:t>
            </a:r>
          </a:p>
          <a:p>
            <a:pPr algn="ctr"/>
            <a:r>
              <a:rPr lang="ru-RU" sz="1200" dirty="0" err="1" smtClean="0">
                <a:solidFill>
                  <a:schemeClr val="tx2"/>
                </a:solidFill>
              </a:rPr>
              <a:t>чиллера</a:t>
            </a:r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о</a:t>
            </a:r>
            <a:r>
              <a:rPr lang="ru-RU" sz="1200" dirty="0" smtClean="0">
                <a:solidFill>
                  <a:schemeClr val="tx2"/>
                </a:solidFill>
              </a:rPr>
              <a:t>т испарителя </a:t>
            </a:r>
          </a:p>
          <a:p>
            <a:pPr algn="ctr"/>
            <a:r>
              <a:rPr lang="ru-RU" sz="1200" dirty="0" err="1" smtClean="0">
                <a:solidFill>
                  <a:schemeClr val="tx2"/>
                </a:solidFill>
              </a:rPr>
              <a:t>чиллера</a:t>
            </a:r>
            <a:endParaRPr lang="ru-RU" sz="1200" dirty="0">
              <a:solidFill>
                <a:schemeClr val="tx2"/>
              </a:solidFill>
            </a:endParaRPr>
          </a:p>
        </p:txBody>
      </p:sp>
      <p:sp useBgFill="1">
        <p:nvSpPr>
          <p:cNvPr id="5" name="TextBox 4"/>
          <p:cNvSpPr txBox="1"/>
          <p:nvPr/>
        </p:nvSpPr>
        <p:spPr>
          <a:xfrm>
            <a:off x="7063350" y="2210751"/>
            <a:ext cx="1080120" cy="21236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о</a:t>
            </a:r>
            <a:r>
              <a:rPr lang="ru-RU" sz="1200" dirty="0" smtClean="0">
                <a:solidFill>
                  <a:schemeClr val="tx2"/>
                </a:solidFill>
              </a:rPr>
              <a:t>т </a:t>
            </a:r>
            <a:r>
              <a:rPr lang="ru-RU" sz="1200" dirty="0" err="1" smtClean="0">
                <a:solidFill>
                  <a:schemeClr val="tx2"/>
                </a:solidFill>
              </a:rPr>
              <a:t>драйкулера</a:t>
            </a:r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к </a:t>
            </a:r>
            <a:r>
              <a:rPr lang="ru-RU" sz="1200" dirty="0" err="1" smtClean="0">
                <a:solidFill>
                  <a:schemeClr val="tx2"/>
                </a:solidFill>
              </a:rPr>
              <a:t>драйкулеру</a:t>
            </a:r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от системы охлаждения</a:t>
            </a: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к системе охлаждения  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" y="0"/>
            <a:ext cx="85439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TextBox 1"/>
          <p:cNvSpPr txBox="1"/>
          <p:nvPr/>
        </p:nvSpPr>
        <p:spPr>
          <a:xfrm>
            <a:off x="2633224" y="16344"/>
            <a:ext cx="352839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ГИДРОМОДУЛЬ АЭРМЕК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107504" y="1412776"/>
            <a:ext cx="1368152" cy="16619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от </a:t>
            </a:r>
            <a:r>
              <a:rPr lang="ru-RU" sz="1200" dirty="0">
                <a:solidFill>
                  <a:schemeClr val="tx2"/>
                </a:solidFill>
              </a:rPr>
              <a:t>конденсатора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</a:rPr>
              <a:t>чиллера</a:t>
            </a:r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к конденсатору </a:t>
            </a:r>
            <a:r>
              <a:rPr lang="ru-RU" sz="1200" dirty="0" err="1" smtClean="0">
                <a:solidFill>
                  <a:schemeClr val="tx2"/>
                </a:solidFill>
              </a:rPr>
              <a:t>чиллера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95395" y="4824000"/>
            <a:ext cx="1392369" cy="14773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к испарителю </a:t>
            </a:r>
          </a:p>
          <a:p>
            <a:pPr algn="ctr"/>
            <a:r>
              <a:rPr lang="ru-RU" sz="1200" dirty="0" err="1">
                <a:solidFill>
                  <a:schemeClr val="tx2"/>
                </a:solidFill>
              </a:rPr>
              <a:t>чиллера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от испарителя </a:t>
            </a:r>
          </a:p>
          <a:p>
            <a:pPr algn="ctr"/>
            <a:r>
              <a:rPr lang="ru-RU" sz="1200" dirty="0" err="1">
                <a:solidFill>
                  <a:schemeClr val="tx2"/>
                </a:solidFill>
              </a:rPr>
              <a:t>чиллера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7596336" y="1700808"/>
            <a:ext cx="1247628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к </a:t>
            </a:r>
            <a:r>
              <a:rPr lang="ru-RU" sz="1200" dirty="0" err="1">
                <a:solidFill>
                  <a:schemeClr val="tx2"/>
                </a:solidFill>
              </a:rPr>
              <a:t>драйкулеру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от </a:t>
            </a:r>
            <a:r>
              <a:rPr lang="ru-RU" sz="1200" dirty="0" err="1">
                <a:solidFill>
                  <a:schemeClr val="tx2"/>
                </a:solidFill>
              </a:rPr>
              <a:t>драйкулера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от системы охлаждения</a:t>
            </a: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к системе охлаждения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" y="1562100"/>
            <a:ext cx="9059695" cy="33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" name="TextBox 1"/>
          <p:cNvSpPr txBox="1"/>
          <p:nvPr/>
        </p:nvSpPr>
        <p:spPr>
          <a:xfrm>
            <a:off x="166626" y="1554185"/>
            <a:ext cx="3506024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Операционная система </a:t>
            </a:r>
            <a:r>
              <a:rPr lang="ru-RU" sz="1600" b="1" dirty="0" err="1" smtClean="0">
                <a:solidFill>
                  <a:schemeClr val="tx2"/>
                </a:solidFill>
              </a:rPr>
              <a:t>Чиллера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849536" y="3434515"/>
            <a:ext cx="766557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Чиллер </a:t>
            </a:r>
            <a:endParaRPr lang="ru-RU" sz="1200" dirty="0">
              <a:solidFill>
                <a:schemeClr val="tx2"/>
              </a:solidFill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7020272" y="2714002"/>
            <a:ext cx="94763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Драйкулер</a:t>
            </a:r>
            <a:endParaRPr lang="ru-RU" sz="1200" dirty="0">
              <a:solidFill>
                <a:schemeClr val="tx2"/>
              </a:solidFill>
            </a:endParaRPr>
          </a:p>
        </p:txBody>
      </p:sp>
      <p:sp useBgFill="1">
        <p:nvSpPr>
          <p:cNvPr id="5" name="TextBox 4"/>
          <p:cNvSpPr txBox="1"/>
          <p:nvPr/>
        </p:nvSpPr>
        <p:spPr>
          <a:xfrm>
            <a:off x="2932621" y="2034355"/>
            <a:ext cx="161236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WST (</a:t>
            </a:r>
            <a:r>
              <a:rPr lang="ru-RU" sz="1200" dirty="0" smtClean="0">
                <a:solidFill>
                  <a:schemeClr val="tx2"/>
                </a:solidFill>
              </a:rPr>
              <a:t>Гидромодуль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ru-RU" sz="1200" dirty="0">
              <a:solidFill>
                <a:schemeClr val="tx2"/>
              </a:solidFill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6824353" y="4077072"/>
            <a:ext cx="115789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SPA (</a:t>
            </a:r>
            <a:r>
              <a:rPr lang="ru-RU" sz="1200" dirty="0" smtClean="0">
                <a:solidFill>
                  <a:schemeClr val="tx2"/>
                </a:solidFill>
              </a:rPr>
              <a:t>резервуар для воды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8313"/>
            <a:ext cx="9039770" cy="313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" name="TextBox 1"/>
          <p:cNvSpPr txBox="1"/>
          <p:nvPr/>
        </p:nvSpPr>
        <p:spPr>
          <a:xfrm>
            <a:off x="1" y="1507480"/>
            <a:ext cx="5151410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Операционная система </a:t>
            </a:r>
            <a:r>
              <a:rPr lang="ru-RU" sz="1600" b="1" dirty="0" smtClean="0">
                <a:solidFill>
                  <a:schemeClr val="tx2"/>
                </a:solidFill>
              </a:rPr>
              <a:t>Свободного охлаждения</a:t>
            </a:r>
            <a:endParaRPr lang="ru-RU" sz="1600" b="1" dirty="0">
              <a:solidFill>
                <a:schemeClr val="tx2"/>
              </a:solidFill>
            </a:endParaRPr>
          </a:p>
          <a:p>
            <a:endParaRPr lang="ru-RU" sz="1200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3104185" y="1969145"/>
            <a:ext cx="161236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WST (</a:t>
            </a:r>
            <a:r>
              <a:rPr lang="ru-RU" sz="1200" dirty="0">
                <a:solidFill>
                  <a:schemeClr val="tx2"/>
                </a:solidFill>
              </a:rPr>
              <a:t>Гидромодуль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ru-RU" sz="1200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707910" y="3335462"/>
            <a:ext cx="78739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Чиллер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6948264" y="2564904"/>
            <a:ext cx="94763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Драйкулер</a:t>
            </a:r>
            <a:endParaRPr lang="ru-RU" sz="1200" dirty="0">
              <a:solidFill>
                <a:schemeClr val="tx2"/>
              </a:solidFill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6962605" y="4035635"/>
            <a:ext cx="102928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SPA (</a:t>
            </a:r>
            <a:r>
              <a:rPr lang="ru-RU" sz="1200" dirty="0">
                <a:solidFill>
                  <a:schemeClr val="tx2"/>
                </a:solidFill>
              </a:rPr>
              <a:t>резервуар для воды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Гидромодуль </a:t>
            </a:r>
            <a:r>
              <a:rPr lang="ru-RU" dirty="0">
                <a:solidFill>
                  <a:schemeClr val="tx2"/>
                </a:solidFill>
              </a:rPr>
              <a:t>Таблица </a:t>
            </a:r>
            <a:r>
              <a:rPr lang="ru-RU" dirty="0" smtClean="0">
                <a:solidFill>
                  <a:schemeClr val="tx2"/>
                </a:solidFill>
              </a:rPr>
              <a:t>подбора</a:t>
            </a:r>
            <a:endParaRPr lang="it-IT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6" y="1484784"/>
            <a:ext cx="8793194" cy="48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" name="TextBox 1"/>
          <p:cNvSpPr txBox="1"/>
          <p:nvPr/>
        </p:nvSpPr>
        <p:spPr>
          <a:xfrm>
            <a:off x="467544" y="4608108"/>
            <a:ext cx="842493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Комбинируя различные опции, можно подобрать необходимую модель машины, которая наиболее полно отвечает требованиям заказчика </a:t>
            </a:r>
            <a:endParaRPr lang="ru-RU" sz="1200" dirty="0">
              <a:solidFill>
                <a:schemeClr val="tx2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486603" y="5069773"/>
            <a:ext cx="4611904" cy="138499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Системная сторона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Температура воды (внутри/снаружи) 12°С/7°С, Гликоль 0%.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Сторона </a:t>
            </a:r>
            <a:r>
              <a:rPr lang="ru-RU" sz="1200" b="1" dirty="0" err="1" smtClean="0">
                <a:solidFill>
                  <a:schemeClr val="tx2"/>
                </a:solidFill>
              </a:rPr>
              <a:t>Драйкулера</a:t>
            </a:r>
            <a:endParaRPr lang="ru-RU" sz="1200" b="1" dirty="0" smtClean="0">
              <a:solidFill>
                <a:schemeClr val="tx2"/>
              </a:solidFill>
            </a:endParaRPr>
          </a:p>
          <a:p>
            <a:r>
              <a:rPr lang="ru-RU" sz="1200" dirty="0">
                <a:solidFill>
                  <a:schemeClr val="tx2"/>
                </a:solidFill>
              </a:rPr>
              <a:t>Температура воды (внутри/снаружи) </a:t>
            </a:r>
            <a:r>
              <a:rPr lang="ru-RU" sz="1200" dirty="0" smtClean="0">
                <a:solidFill>
                  <a:schemeClr val="tx2"/>
                </a:solidFill>
              </a:rPr>
              <a:t>38°С/43°С</a:t>
            </a:r>
            <a:r>
              <a:rPr lang="ru-RU" sz="1200" dirty="0">
                <a:solidFill>
                  <a:schemeClr val="tx2"/>
                </a:solidFill>
              </a:rPr>
              <a:t>, Гликоль </a:t>
            </a:r>
            <a:r>
              <a:rPr lang="ru-RU" sz="1200" dirty="0" smtClean="0">
                <a:solidFill>
                  <a:schemeClr val="tx2"/>
                </a:solidFill>
              </a:rPr>
              <a:t>35%.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3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451</Words>
  <Application>Microsoft Office PowerPoint</Application>
  <PresentationFormat>Экран (4:3)</PresentationFormat>
  <Paragraphs>231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Tema di Office</vt:lpstr>
      <vt:lpstr>Гидромодуль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Гидромодуль Таблица подбора</vt:lpstr>
      <vt:lpstr>Технические данные установки</vt:lpstr>
      <vt:lpstr>Технические данные установки</vt:lpstr>
      <vt:lpstr>Конфигурация Гидромодуля</vt:lpstr>
    </vt:vector>
  </TitlesOfParts>
  <Company>Aermec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stations</dc:title>
  <dc:creator>Massimiliano Sfragara</dc:creator>
  <cp:lastModifiedBy>AERMEC_DESKTOP</cp:lastModifiedBy>
  <cp:revision>46</cp:revision>
  <dcterms:created xsi:type="dcterms:W3CDTF">2012-04-17T13:37:13Z</dcterms:created>
  <dcterms:modified xsi:type="dcterms:W3CDTF">2014-07-02T09:32:03Z</dcterms:modified>
</cp:coreProperties>
</file>